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62" r:id="rId5"/>
    <p:sldId id="263" r:id="rId6"/>
    <p:sldId id="264" r:id="rId7"/>
    <p:sldId id="265" r:id="rId8"/>
    <p:sldId id="266" r:id="rId9"/>
    <p:sldId id="267" r:id="rId10"/>
    <p:sldId id="269" r:id="rId11"/>
    <p:sldId id="270" r:id="rId12"/>
    <p:sldId id="271" r:id="rId13"/>
    <p:sldId id="272" r:id="rId14"/>
    <p:sldId id="273" r:id="rId15"/>
    <p:sldId id="276" r:id="rId16"/>
    <p:sldId id="274" r:id="rId17"/>
    <p:sldId id="275" r:id="rId18"/>
    <p:sldId id="277" r:id="rId19"/>
    <p:sldId id="278" r:id="rId20"/>
    <p:sldId id="279" r:id="rId21"/>
    <p:sldId id="28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28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702474-C9DD-49E1-9420-808F667DB2C4}" type="datetimeFigureOut">
              <a:rPr lang="en-US" smtClean="0"/>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8808C3-9B62-4A53-92A6-8F2D1A3CAAF1}" type="slidenum">
              <a:rPr lang="en-US" smtClean="0"/>
              <a:t>‹#›</a:t>
            </a:fld>
            <a:endParaRPr lang="en-US"/>
          </a:p>
        </p:txBody>
      </p:sp>
    </p:spTree>
    <p:extLst>
      <p:ext uri="{BB962C8B-B14F-4D97-AF65-F5344CB8AC3E}">
        <p14:creationId xmlns:p14="http://schemas.microsoft.com/office/powerpoint/2010/main" val="1318193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702474-C9DD-49E1-9420-808F667DB2C4}" type="datetimeFigureOut">
              <a:rPr lang="en-US" smtClean="0"/>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8808C3-9B62-4A53-92A6-8F2D1A3CAAF1}" type="slidenum">
              <a:rPr lang="en-US" smtClean="0"/>
              <a:t>‹#›</a:t>
            </a:fld>
            <a:endParaRPr lang="en-US"/>
          </a:p>
        </p:txBody>
      </p:sp>
    </p:spTree>
    <p:extLst>
      <p:ext uri="{BB962C8B-B14F-4D97-AF65-F5344CB8AC3E}">
        <p14:creationId xmlns:p14="http://schemas.microsoft.com/office/powerpoint/2010/main" val="3681567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702474-C9DD-49E1-9420-808F667DB2C4}" type="datetimeFigureOut">
              <a:rPr lang="en-US" smtClean="0"/>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8808C3-9B62-4A53-92A6-8F2D1A3CAAF1}" type="slidenum">
              <a:rPr lang="en-US" smtClean="0"/>
              <a:t>‹#›</a:t>
            </a:fld>
            <a:endParaRPr lang="en-US"/>
          </a:p>
        </p:txBody>
      </p:sp>
    </p:spTree>
    <p:extLst>
      <p:ext uri="{BB962C8B-B14F-4D97-AF65-F5344CB8AC3E}">
        <p14:creationId xmlns:p14="http://schemas.microsoft.com/office/powerpoint/2010/main" val="2273438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702474-C9DD-49E1-9420-808F667DB2C4}" type="datetimeFigureOut">
              <a:rPr lang="en-US" smtClean="0"/>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8808C3-9B62-4A53-92A6-8F2D1A3CAAF1}" type="slidenum">
              <a:rPr lang="en-US" smtClean="0"/>
              <a:t>‹#›</a:t>
            </a:fld>
            <a:endParaRPr lang="en-US"/>
          </a:p>
        </p:txBody>
      </p:sp>
    </p:spTree>
    <p:extLst>
      <p:ext uri="{BB962C8B-B14F-4D97-AF65-F5344CB8AC3E}">
        <p14:creationId xmlns:p14="http://schemas.microsoft.com/office/powerpoint/2010/main" val="1552888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702474-C9DD-49E1-9420-808F667DB2C4}" type="datetimeFigureOut">
              <a:rPr lang="en-US" smtClean="0"/>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8808C3-9B62-4A53-92A6-8F2D1A3CAAF1}" type="slidenum">
              <a:rPr lang="en-US" smtClean="0"/>
              <a:t>‹#›</a:t>
            </a:fld>
            <a:endParaRPr lang="en-US"/>
          </a:p>
        </p:txBody>
      </p:sp>
    </p:spTree>
    <p:extLst>
      <p:ext uri="{BB962C8B-B14F-4D97-AF65-F5344CB8AC3E}">
        <p14:creationId xmlns:p14="http://schemas.microsoft.com/office/powerpoint/2010/main" val="2391594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702474-C9DD-49E1-9420-808F667DB2C4}" type="datetimeFigureOut">
              <a:rPr lang="en-US" smtClean="0"/>
              <a:t>7/21/2016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8808C3-9B62-4A53-92A6-8F2D1A3CAAF1}" type="slidenum">
              <a:rPr lang="en-US" smtClean="0"/>
              <a:t>‹#›</a:t>
            </a:fld>
            <a:endParaRPr lang="en-US"/>
          </a:p>
        </p:txBody>
      </p:sp>
    </p:spTree>
    <p:extLst>
      <p:ext uri="{BB962C8B-B14F-4D97-AF65-F5344CB8AC3E}">
        <p14:creationId xmlns:p14="http://schemas.microsoft.com/office/powerpoint/2010/main" val="649253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702474-C9DD-49E1-9420-808F667DB2C4}" type="datetimeFigureOut">
              <a:rPr lang="en-US" smtClean="0"/>
              <a:t>7/21/2016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8808C3-9B62-4A53-92A6-8F2D1A3CAAF1}" type="slidenum">
              <a:rPr lang="en-US" smtClean="0"/>
              <a:t>‹#›</a:t>
            </a:fld>
            <a:endParaRPr lang="en-US"/>
          </a:p>
        </p:txBody>
      </p:sp>
    </p:spTree>
    <p:extLst>
      <p:ext uri="{BB962C8B-B14F-4D97-AF65-F5344CB8AC3E}">
        <p14:creationId xmlns:p14="http://schemas.microsoft.com/office/powerpoint/2010/main" val="2664503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702474-C9DD-49E1-9420-808F667DB2C4}" type="datetimeFigureOut">
              <a:rPr lang="en-US" smtClean="0"/>
              <a:t>7/21/2016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8808C3-9B62-4A53-92A6-8F2D1A3CAAF1}" type="slidenum">
              <a:rPr lang="en-US" smtClean="0"/>
              <a:t>‹#›</a:t>
            </a:fld>
            <a:endParaRPr lang="en-US"/>
          </a:p>
        </p:txBody>
      </p:sp>
    </p:spTree>
    <p:extLst>
      <p:ext uri="{BB962C8B-B14F-4D97-AF65-F5344CB8AC3E}">
        <p14:creationId xmlns:p14="http://schemas.microsoft.com/office/powerpoint/2010/main" val="3267587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702474-C9DD-49E1-9420-808F667DB2C4}" type="datetimeFigureOut">
              <a:rPr lang="en-US" smtClean="0"/>
              <a:t>7/21/2016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8808C3-9B62-4A53-92A6-8F2D1A3CAAF1}" type="slidenum">
              <a:rPr lang="en-US" smtClean="0"/>
              <a:t>‹#›</a:t>
            </a:fld>
            <a:endParaRPr lang="en-US"/>
          </a:p>
        </p:txBody>
      </p:sp>
    </p:spTree>
    <p:extLst>
      <p:ext uri="{BB962C8B-B14F-4D97-AF65-F5344CB8AC3E}">
        <p14:creationId xmlns:p14="http://schemas.microsoft.com/office/powerpoint/2010/main" val="4239132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702474-C9DD-49E1-9420-808F667DB2C4}" type="datetimeFigureOut">
              <a:rPr lang="en-US" smtClean="0"/>
              <a:t>7/21/2016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8808C3-9B62-4A53-92A6-8F2D1A3CAAF1}" type="slidenum">
              <a:rPr lang="en-US" smtClean="0"/>
              <a:t>‹#›</a:t>
            </a:fld>
            <a:endParaRPr lang="en-US"/>
          </a:p>
        </p:txBody>
      </p:sp>
    </p:spTree>
    <p:extLst>
      <p:ext uri="{BB962C8B-B14F-4D97-AF65-F5344CB8AC3E}">
        <p14:creationId xmlns:p14="http://schemas.microsoft.com/office/powerpoint/2010/main" val="3469692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702474-C9DD-49E1-9420-808F667DB2C4}" type="datetimeFigureOut">
              <a:rPr lang="en-US" smtClean="0"/>
              <a:t>7/21/2016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8808C3-9B62-4A53-92A6-8F2D1A3CAAF1}" type="slidenum">
              <a:rPr lang="en-US" smtClean="0"/>
              <a:t>‹#›</a:t>
            </a:fld>
            <a:endParaRPr lang="en-US"/>
          </a:p>
        </p:txBody>
      </p:sp>
    </p:spTree>
    <p:extLst>
      <p:ext uri="{BB962C8B-B14F-4D97-AF65-F5344CB8AC3E}">
        <p14:creationId xmlns:p14="http://schemas.microsoft.com/office/powerpoint/2010/main" val="3839331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702474-C9DD-49E1-9420-808F667DB2C4}" type="datetimeFigureOut">
              <a:rPr lang="en-US" smtClean="0"/>
              <a:t>7/21/2016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8808C3-9B62-4A53-92A6-8F2D1A3CAAF1}" type="slidenum">
              <a:rPr lang="en-US" smtClean="0"/>
              <a:t>‹#›</a:t>
            </a:fld>
            <a:endParaRPr lang="en-US"/>
          </a:p>
        </p:txBody>
      </p:sp>
    </p:spTree>
    <p:extLst>
      <p:ext uri="{BB962C8B-B14F-4D97-AF65-F5344CB8AC3E}">
        <p14:creationId xmlns:p14="http://schemas.microsoft.com/office/powerpoint/2010/main" val="3931729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3.png"/><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1.xml.rels><?xml version="1.0" encoding="UTF-8" standalone="yes"?>
<Relationships xmlns="http://schemas.openxmlformats.org/package/2006/relationships"><Relationship Id="rId3" Type="http://schemas.openxmlformats.org/officeDocument/2006/relationships/hyperlink" Target="http://www.lls.edu/site/officeoftheregistrar/grading/"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400" b="1" dirty="0" smtClean="0">
                <a:solidFill>
                  <a:srgbClr val="6C2826"/>
                </a:solidFill>
                <a:latin typeface="Gadugi" panose="020B0502040204020203" pitchFamily="34" charset="0"/>
              </a:rPr>
              <a:t>Grading Non-JD Students with </a:t>
            </a:r>
            <a:r>
              <a:rPr lang="en-US" sz="5400" b="1" dirty="0" err="1" smtClean="0">
                <a:solidFill>
                  <a:srgbClr val="6C2826"/>
                </a:solidFill>
                <a:latin typeface="Gadugi" panose="020B0502040204020203" pitchFamily="34" charset="0"/>
              </a:rPr>
              <a:t>EasyNorm</a:t>
            </a:r>
            <a:r>
              <a:rPr lang="en-US" sz="5400" b="1" dirty="0" smtClean="0">
                <a:solidFill>
                  <a:srgbClr val="6C2826"/>
                </a:solidFill>
                <a:latin typeface="Gadugi" panose="020B0502040204020203" pitchFamily="34" charset="0"/>
              </a:rPr>
              <a:t> Lite</a:t>
            </a:r>
            <a:endParaRPr lang="en-US" sz="5400" b="1" dirty="0">
              <a:solidFill>
                <a:srgbClr val="6C2826"/>
              </a:solidFill>
              <a:latin typeface="Gadugi" panose="020B0502040204020203" pitchFamily="34" charset="0"/>
            </a:endParaRPr>
          </a:p>
        </p:txBody>
      </p:sp>
    </p:spTree>
    <p:extLst>
      <p:ext uri="{BB962C8B-B14F-4D97-AF65-F5344CB8AC3E}">
        <p14:creationId xmlns:p14="http://schemas.microsoft.com/office/powerpoint/2010/main" val="37048429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l"/>
            <a:r>
              <a:rPr lang="en-US" sz="3600" b="1" dirty="0" smtClean="0">
                <a:solidFill>
                  <a:srgbClr val="6C2826"/>
                </a:solidFill>
                <a:latin typeface="Gadugi" panose="020B0502040204020203" pitchFamily="34" charset="0"/>
              </a:rPr>
              <a:t>Paste Student Info and Scores</a:t>
            </a:r>
            <a:endParaRPr lang="en-US" sz="3600" b="1" dirty="0">
              <a:solidFill>
                <a:srgbClr val="6C2826"/>
              </a:solidFill>
              <a:latin typeface="Gadugi" panose="020B0502040204020203" pitchFamily="34" charset="0"/>
            </a:endParaRPr>
          </a:p>
        </p:txBody>
      </p:sp>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5613" y="1447800"/>
            <a:ext cx="3152775" cy="471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237229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l"/>
            <a:r>
              <a:rPr lang="en-US" sz="3600" b="1" dirty="0" smtClean="0">
                <a:solidFill>
                  <a:srgbClr val="6C2826"/>
                </a:solidFill>
                <a:latin typeface="Gadugi" panose="020B0502040204020203" pitchFamily="34" charset="0"/>
              </a:rPr>
              <a:t>Paste Student Info and Scores</a:t>
            </a:r>
            <a:endParaRPr lang="en-US" sz="3600" b="1" dirty="0">
              <a:solidFill>
                <a:srgbClr val="6C2826"/>
              </a:solidFill>
              <a:latin typeface="Gadugi" panose="020B0502040204020203" pitchFamily="34" charset="0"/>
            </a:endParaRPr>
          </a:p>
        </p:txBody>
      </p:sp>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5613" y="1447800"/>
            <a:ext cx="3152775" cy="471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6563" y="1417864"/>
            <a:ext cx="3171825" cy="473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94556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l"/>
            <a:r>
              <a:rPr lang="en-US" sz="3600" b="1" dirty="0" smtClean="0">
                <a:solidFill>
                  <a:srgbClr val="6C2826"/>
                </a:solidFill>
                <a:latin typeface="Gadugi" panose="020B0502040204020203" pitchFamily="34" charset="0"/>
              </a:rPr>
              <a:t>Input Weights &amp; Mean / </a:t>
            </a:r>
            <a:r>
              <a:rPr lang="en-US" sz="3600" b="1" dirty="0" err="1" smtClean="0">
                <a:solidFill>
                  <a:srgbClr val="6C2826"/>
                </a:solidFill>
                <a:latin typeface="Gadugi" panose="020B0502040204020203" pitchFamily="34" charset="0"/>
              </a:rPr>
              <a:t>Std</a:t>
            </a:r>
            <a:r>
              <a:rPr lang="en-US" sz="3600" b="1" dirty="0" smtClean="0">
                <a:solidFill>
                  <a:srgbClr val="6C2826"/>
                </a:solidFill>
                <a:latin typeface="Gadugi" panose="020B0502040204020203" pitchFamily="34" charset="0"/>
              </a:rPr>
              <a:t> Dev</a:t>
            </a:r>
            <a:endParaRPr lang="en-US" sz="3600" b="1" dirty="0">
              <a:solidFill>
                <a:srgbClr val="6C2826"/>
              </a:solidFill>
              <a:latin typeface="Gadugi" panose="020B0502040204020203" pitchFamily="34" charset="0"/>
            </a:endParaRPr>
          </a:p>
        </p:txBody>
      </p:sp>
      <p:sp>
        <p:nvSpPr>
          <p:cNvPr id="3" name="Content Placeholder 2"/>
          <p:cNvSpPr>
            <a:spLocks noGrp="1"/>
          </p:cNvSpPr>
          <p:nvPr>
            <p:ph idx="1"/>
          </p:nvPr>
        </p:nvSpPr>
        <p:spPr/>
        <p:txBody>
          <a:bodyPr/>
          <a:lstStyle/>
          <a:p>
            <a:r>
              <a:rPr lang="en-US" dirty="0" smtClean="0"/>
              <a:t>Transfer over the weights of your components, as well as any changes to the mean and standard deviation of your individual components or the mean and standard deviation of your final scores, from your JD </a:t>
            </a:r>
            <a:r>
              <a:rPr lang="en-US" dirty="0" err="1" smtClean="0"/>
              <a:t>EasyNorm</a:t>
            </a:r>
            <a:r>
              <a:rPr lang="en-US" dirty="0" smtClean="0"/>
              <a:t> file to your </a:t>
            </a:r>
            <a:r>
              <a:rPr lang="en-US" dirty="0" err="1" smtClean="0"/>
              <a:t>EasyNorm</a:t>
            </a:r>
            <a:r>
              <a:rPr lang="en-US" dirty="0" smtClean="0"/>
              <a:t> Lite file.</a:t>
            </a:r>
          </a:p>
        </p:txBody>
      </p:sp>
    </p:spTree>
    <p:extLst>
      <p:ext uri="{BB962C8B-B14F-4D97-AF65-F5344CB8AC3E}">
        <p14:creationId xmlns:p14="http://schemas.microsoft.com/office/powerpoint/2010/main" val="10475271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l"/>
            <a:r>
              <a:rPr lang="en-US" sz="3600" b="1" dirty="0" smtClean="0">
                <a:solidFill>
                  <a:srgbClr val="6C2826"/>
                </a:solidFill>
                <a:latin typeface="Gadugi" panose="020B0502040204020203" pitchFamily="34" charset="0"/>
              </a:rPr>
              <a:t>Input Weights &amp; Mean / </a:t>
            </a:r>
            <a:r>
              <a:rPr lang="en-US" sz="3600" b="1" dirty="0" err="1" smtClean="0">
                <a:solidFill>
                  <a:srgbClr val="6C2826"/>
                </a:solidFill>
                <a:latin typeface="Gadugi" panose="020B0502040204020203" pitchFamily="34" charset="0"/>
              </a:rPr>
              <a:t>Std</a:t>
            </a:r>
            <a:r>
              <a:rPr lang="en-US" sz="3600" b="1" dirty="0" smtClean="0">
                <a:solidFill>
                  <a:srgbClr val="6C2826"/>
                </a:solidFill>
                <a:latin typeface="Gadugi" panose="020B0502040204020203" pitchFamily="34" charset="0"/>
              </a:rPr>
              <a:t> Dev</a:t>
            </a:r>
            <a:endParaRPr lang="en-US" sz="3600" b="1" dirty="0">
              <a:solidFill>
                <a:srgbClr val="6C2826"/>
              </a:solidFill>
              <a:latin typeface="Gadugi" panose="020B0502040204020203" pitchFamily="34" charset="0"/>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276600"/>
            <a:ext cx="447675" cy="504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1037" y="1381125"/>
            <a:ext cx="7781925" cy="4095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11705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l"/>
            <a:r>
              <a:rPr lang="en-US" sz="3600" b="1" dirty="0" smtClean="0">
                <a:solidFill>
                  <a:srgbClr val="6C2826"/>
                </a:solidFill>
                <a:latin typeface="Gadugi" panose="020B0502040204020203" pitchFamily="34" charset="0"/>
              </a:rPr>
              <a:t>Input Weights &amp; Mean / </a:t>
            </a:r>
            <a:r>
              <a:rPr lang="en-US" sz="3600" b="1" dirty="0" err="1" smtClean="0">
                <a:solidFill>
                  <a:srgbClr val="6C2826"/>
                </a:solidFill>
                <a:latin typeface="Gadugi" panose="020B0502040204020203" pitchFamily="34" charset="0"/>
              </a:rPr>
              <a:t>Std</a:t>
            </a:r>
            <a:r>
              <a:rPr lang="en-US" sz="3600" b="1" dirty="0" smtClean="0">
                <a:solidFill>
                  <a:srgbClr val="6C2826"/>
                </a:solidFill>
                <a:latin typeface="Gadugi" panose="020B0502040204020203" pitchFamily="34" charset="0"/>
              </a:rPr>
              <a:t> Dev</a:t>
            </a:r>
            <a:endParaRPr lang="en-US" sz="3600" b="1" dirty="0">
              <a:solidFill>
                <a:srgbClr val="6C2826"/>
              </a:solidFill>
              <a:latin typeface="Gadugi" panose="020B0502040204020203" pitchFamily="34" charset="0"/>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276600"/>
            <a:ext cx="447675" cy="504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1037" y="1381125"/>
            <a:ext cx="7781925" cy="4095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6275" y="1395413"/>
            <a:ext cx="7791450" cy="4067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024917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l"/>
            <a:r>
              <a:rPr lang="en-US" sz="3600" b="1" dirty="0" smtClean="0">
                <a:solidFill>
                  <a:srgbClr val="6C2826"/>
                </a:solidFill>
                <a:latin typeface="Gadugi" panose="020B0502040204020203" pitchFamily="34" charset="0"/>
              </a:rPr>
              <a:t>Input Weights &amp; Mean / </a:t>
            </a:r>
            <a:r>
              <a:rPr lang="en-US" sz="3600" b="1" dirty="0" err="1" smtClean="0">
                <a:solidFill>
                  <a:srgbClr val="6C2826"/>
                </a:solidFill>
                <a:latin typeface="Gadugi" panose="020B0502040204020203" pitchFamily="34" charset="0"/>
              </a:rPr>
              <a:t>Std</a:t>
            </a:r>
            <a:r>
              <a:rPr lang="en-US" sz="3600" b="1" dirty="0" smtClean="0">
                <a:solidFill>
                  <a:srgbClr val="6C2826"/>
                </a:solidFill>
                <a:latin typeface="Gadugi" panose="020B0502040204020203" pitchFamily="34" charset="0"/>
              </a:rPr>
              <a:t> Dev</a:t>
            </a:r>
            <a:endParaRPr lang="en-US" sz="3600" b="1" dirty="0">
              <a:solidFill>
                <a:srgbClr val="6C2826"/>
              </a:solidFill>
              <a:latin typeface="Gadugi" panose="020B0502040204020203" pitchFamily="34" charset="0"/>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276600"/>
            <a:ext cx="447675" cy="504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1037" y="1381125"/>
            <a:ext cx="7781925" cy="4095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6275" y="1395413"/>
            <a:ext cx="7791450" cy="4067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1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9741" y="1419225"/>
            <a:ext cx="7791450" cy="4057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55048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l"/>
            <a:r>
              <a:rPr lang="en-US" sz="3600" b="1" dirty="0" smtClean="0">
                <a:solidFill>
                  <a:srgbClr val="6C2826"/>
                </a:solidFill>
                <a:latin typeface="Gadugi" panose="020B0502040204020203" pitchFamily="34" charset="0"/>
              </a:rPr>
              <a:t>Input Weights &amp; Mean / </a:t>
            </a:r>
            <a:r>
              <a:rPr lang="en-US" sz="3600" b="1" dirty="0" err="1" smtClean="0">
                <a:solidFill>
                  <a:srgbClr val="6C2826"/>
                </a:solidFill>
                <a:latin typeface="Gadugi" panose="020B0502040204020203" pitchFamily="34" charset="0"/>
              </a:rPr>
              <a:t>Std</a:t>
            </a:r>
            <a:r>
              <a:rPr lang="en-US" sz="3600" b="1" dirty="0" smtClean="0">
                <a:solidFill>
                  <a:srgbClr val="6C2826"/>
                </a:solidFill>
                <a:latin typeface="Gadugi" panose="020B0502040204020203" pitchFamily="34" charset="0"/>
              </a:rPr>
              <a:t> Dev</a:t>
            </a:r>
            <a:endParaRPr lang="en-US" sz="3600" b="1" dirty="0">
              <a:solidFill>
                <a:srgbClr val="6C2826"/>
              </a:solidFill>
              <a:latin typeface="Gadugi" panose="020B0502040204020203" pitchFamily="34" charset="0"/>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276600"/>
            <a:ext cx="447675" cy="504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1037" y="1381125"/>
            <a:ext cx="7781925" cy="4095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6275" y="1395413"/>
            <a:ext cx="7791450" cy="4067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6275" y="1381125"/>
            <a:ext cx="7781925" cy="4067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729578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l"/>
            <a:r>
              <a:rPr lang="en-US" sz="3600" b="1" dirty="0" smtClean="0">
                <a:solidFill>
                  <a:srgbClr val="6C2826"/>
                </a:solidFill>
                <a:latin typeface="Gadugi" panose="020B0502040204020203" pitchFamily="34" charset="0"/>
              </a:rPr>
              <a:t>Input Weights &amp; Mean / </a:t>
            </a:r>
            <a:r>
              <a:rPr lang="en-US" sz="3600" b="1" dirty="0" err="1" smtClean="0">
                <a:solidFill>
                  <a:srgbClr val="6C2826"/>
                </a:solidFill>
                <a:latin typeface="Gadugi" panose="020B0502040204020203" pitchFamily="34" charset="0"/>
              </a:rPr>
              <a:t>Std</a:t>
            </a:r>
            <a:r>
              <a:rPr lang="en-US" sz="3600" b="1" dirty="0" smtClean="0">
                <a:solidFill>
                  <a:srgbClr val="6C2826"/>
                </a:solidFill>
                <a:latin typeface="Gadugi" panose="020B0502040204020203" pitchFamily="34" charset="0"/>
              </a:rPr>
              <a:t> Dev</a:t>
            </a:r>
            <a:endParaRPr lang="en-US" sz="3600" b="1" dirty="0">
              <a:solidFill>
                <a:srgbClr val="6C2826"/>
              </a:solidFill>
              <a:latin typeface="Gadugi" panose="020B0502040204020203" pitchFamily="34" charset="0"/>
            </a:endParaRPr>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137" y="1905000"/>
            <a:ext cx="8467725"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609600" y="1415534"/>
            <a:ext cx="7620000" cy="369332"/>
          </a:xfrm>
          <a:prstGeom prst="rect">
            <a:avLst/>
          </a:prstGeom>
          <a:noFill/>
        </p:spPr>
        <p:txBody>
          <a:bodyPr wrap="square" rtlCol="0">
            <a:spAutoFit/>
          </a:bodyPr>
          <a:lstStyle/>
          <a:p>
            <a:r>
              <a:rPr lang="en-US" b="1" dirty="0" smtClean="0"/>
              <a:t>Input these into your </a:t>
            </a:r>
            <a:r>
              <a:rPr lang="en-US" b="1" dirty="0" err="1" smtClean="0"/>
              <a:t>EasyNorm</a:t>
            </a:r>
            <a:r>
              <a:rPr lang="en-US" b="1" dirty="0" smtClean="0"/>
              <a:t> Lite</a:t>
            </a:r>
            <a:endParaRPr lang="en-US" b="1" dirty="0"/>
          </a:p>
        </p:txBody>
      </p:sp>
    </p:spTree>
    <p:extLst>
      <p:ext uri="{BB962C8B-B14F-4D97-AF65-F5344CB8AC3E}">
        <p14:creationId xmlns:p14="http://schemas.microsoft.com/office/powerpoint/2010/main" val="4598112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l"/>
            <a:r>
              <a:rPr lang="en-US" sz="3600" b="1" dirty="0" smtClean="0">
                <a:solidFill>
                  <a:srgbClr val="6C2826"/>
                </a:solidFill>
                <a:latin typeface="Gadugi" panose="020B0502040204020203" pitchFamily="34" charset="0"/>
              </a:rPr>
              <a:t>Input Non-JD Student Data</a:t>
            </a:r>
            <a:endParaRPr lang="en-US" sz="3600" b="1" dirty="0">
              <a:solidFill>
                <a:srgbClr val="6C2826"/>
              </a:solidFill>
              <a:latin typeface="Gadugi" panose="020B0502040204020203" pitchFamily="34" charset="0"/>
            </a:endParaRPr>
          </a:p>
        </p:txBody>
      </p:sp>
      <p:sp>
        <p:nvSpPr>
          <p:cNvPr id="3" name="Content Placeholder 2"/>
          <p:cNvSpPr>
            <a:spLocks noGrp="1"/>
          </p:cNvSpPr>
          <p:nvPr>
            <p:ph idx="1"/>
          </p:nvPr>
        </p:nvSpPr>
        <p:spPr/>
        <p:txBody>
          <a:bodyPr>
            <a:normAutofit fontScale="85000" lnSpcReduction="20000"/>
          </a:bodyPr>
          <a:lstStyle/>
          <a:p>
            <a:r>
              <a:rPr lang="en-US" dirty="0" smtClean="0"/>
              <a:t>You should now have an exact copy of your JD grades that you can use to determine where your non-JD student(s) would have fallen had they been graded on the same curve as the JD students.</a:t>
            </a:r>
          </a:p>
          <a:p>
            <a:pPr lvl="1"/>
            <a:r>
              <a:rPr lang="en-US" dirty="0" smtClean="0"/>
              <a:t>Final scores on your </a:t>
            </a:r>
            <a:r>
              <a:rPr lang="en-US" dirty="0" err="1" smtClean="0"/>
              <a:t>EasyNorm</a:t>
            </a:r>
            <a:r>
              <a:rPr lang="en-US" dirty="0" smtClean="0"/>
              <a:t> Lite may differ if you have entered participation points on your JD </a:t>
            </a:r>
            <a:r>
              <a:rPr lang="en-US" dirty="0" err="1" smtClean="0"/>
              <a:t>EasyNorm</a:t>
            </a:r>
            <a:r>
              <a:rPr lang="en-US" dirty="0" smtClean="0"/>
              <a:t>. Participation points are calculated in the background and are not shown to preserve anonymity.</a:t>
            </a:r>
          </a:p>
          <a:p>
            <a:r>
              <a:rPr lang="en-US" dirty="0" smtClean="0"/>
              <a:t>Input the data on the next line after your last JD student on your </a:t>
            </a:r>
            <a:r>
              <a:rPr lang="en-US" dirty="0" err="1" smtClean="0"/>
              <a:t>EasyNorm</a:t>
            </a:r>
            <a:r>
              <a:rPr lang="en-US" dirty="0" smtClean="0"/>
              <a:t> Lite.</a:t>
            </a:r>
          </a:p>
          <a:p>
            <a:pPr lvl="1"/>
            <a:r>
              <a:rPr lang="en-US" dirty="0" smtClean="0"/>
              <a:t>You can input anything on the first column (e.g. name, student ID, or even a nickname like “</a:t>
            </a:r>
            <a:r>
              <a:rPr lang="en-US" dirty="0" err="1" smtClean="0"/>
              <a:t>NonJD</a:t>
            </a:r>
            <a:r>
              <a:rPr lang="en-US" dirty="0" smtClean="0"/>
              <a:t> student 1, etc.).</a:t>
            </a:r>
          </a:p>
        </p:txBody>
      </p:sp>
    </p:spTree>
    <p:extLst>
      <p:ext uri="{BB962C8B-B14F-4D97-AF65-F5344CB8AC3E}">
        <p14:creationId xmlns:p14="http://schemas.microsoft.com/office/powerpoint/2010/main" val="14251046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l"/>
            <a:r>
              <a:rPr lang="en-US" sz="3600" b="1" dirty="0" smtClean="0">
                <a:solidFill>
                  <a:srgbClr val="6C2826"/>
                </a:solidFill>
                <a:latin typeface="Gadugi" panose="020B0502040204020203" pitchFamily="34" charset="0"/>
              </a:rPr>
              <a:t>Input Non-JD Student Data</a:t>
            </a:r>
            <a:endParaRPr lang="en-US" sz="3600" b="1" dirty="0">
              <a:solidFill>
                <a:srgbClr val="6C2826"/>
              </a:solidFill>
              <a:latin typeface="Gadugi" panose="020B0502040204020203" pitchFamily="34" charset="0"/>
            </a:endParaRPr>
          </a:p>
        </p:txBody>
      </p:sp>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138" y="1371600"/>
            <a:ext cx="8467725" cy="4810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55256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l"/>
            <a:r>
              <a:rPr lang="en-US" sz="3600" b="1" dirty="0" smtClean="0">
                <a:solidFill>
                  <a:srgbClr val="6C2826"/>
                </a:solidFill>
                <a:latin typeface="Gadugi" panose="020B0502040204020203" pitchFamily="34" charset="0"/>
              </a:rPr>
              <a:t>Complete Grading for JD Students</a:t>
            </a:r>
            <a:endParaRPr lang="en-US" sz="3600" b="1" dirty="0">
              <a:solidFill>
                <a:srgbClr val="6C2826"/>
              </a:solidFill>
              <a:latin typeface="Gadugi" panose="020B0502040204020203" pitchFamily="34" charset="0"/>
            </a:endParaRPr>
          </a:p>
        </p:txBody>
      </p:sp>
      <p:sp>
        <p:nvSpPr>
          <p:cNvPr id="3" name="Content Placeholder 2"/>
          <p:cNvSpPr>
            <a:spLocks noGrp="1"/>
          </p:cNvSpPr>
          <p:nvPr>
            <p:ph idx="1"/>
          </p:nvPr>
        </p:nvSpPr>
        <p:spPr/>
        <p:txBody>
          <a:bodyPr/>
          <a:lstStyle/>
          <a:p>
            <a:r>
              <a:rPr lang="en-US" dirty="0" smtClean="0"/>
              <a:t>The first step is to complete your grading for all of your JD students using the standard </a:t>
            </a:r>
            <a:r>
              <a:rPr lang="en-US" dirty="0" err="1" smtClean="0"/>
              <a:t>EasyNorm</a:t>
            </a:r>
            <a:r>
              <a:rPr lang="en-US" dirty="0" smtClean="0"/>
              <a:t> provided to you by the Office of the Registrar. </a:t>
            </a:r>
          </a:p>
          <a:p>
            <a:r>
              <a:rPr lang="en-US" dirty="0" smtClean="0"/>
              <a:t>Once you’ve completed your JD grading, keep the JD </a:t>
            </a:r>
            <a:r>
              <a:rPr lang="en-US" dirty="0" err="1" smtClean="0"/>
              <a:t>EasyNorm</a:t>
            </a:r>
            <a:r>
              <a:rPr lang="en-US" dirty="0" smtClean="0"/>
              <a:t> file open as you will be referring to it for the first couple of steps for </a:t>
            </a:r>
            <a:r>
              <a:rPr lang="en-US" dirty="0" err="1" smtClean="0"/>
              <a:t>EasyNorm</a:t>
            </a:r>
            <a:r>
              <a:rPr lang="en-US" dirty="0" smtClean="0"/>
              <a:t> Lite.</a:t>
            </a:r>
            <a:endParaRPr lang="en-US" dirty="0"/>
          </a:p>
        </p:txBody>
      </p:sp>
    </p:spTree>
    <p:extLst>
      <p:ext uri="{BB962C8B-B14F-4D97-AF65-F5344CB8AC3E}">
        <p14:creationId xmlns:p14="http://schemas.microsoft.com/office/powerpoint/2010/main" val="32255973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l"/>
            <a:r>
              <a:rPr lang="en-US" sz="3600" b="1" dirty="0" smtClean="0">
                <a:solidFill>
                  <a:srgbClr val="6C2826"/>
                </a:solidFill>
                <a:latin typeface="Gadugi" panose="020B0502040204020203" pitchFamily="34" charset="0"/>
              </a:rPr>
              <a:t>Input Non-JD Student Data</a:t>
            </a:r>
            <a:endParaRPr lang="en-US" sz="3600" b="1" dirty="0">
              <a:solidFill>
                <a:srgbClr val="6C2826"/>
              </a:solidFill>
              <a:latin typeface="Gadugi" panose="020B0502040204020203" pitchFamily="34" charset="0"/>
            </a:endParaRPr>
          </a:p>
        </p:txBody>
      </p:sp>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138" y="1371600"/>
            <a:ext cx="8467725" cy="4810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220" y="1729468"/>
            <a:ext cx="8496300"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80532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l"/>
            <a:r>
              <a:rPr lang="en-US" sz="3600" b="1" dirty="0" smtClean="0">
                <a:solidFill>
                  <a:srgbClr val="6C2826"/>
                </a:solidFill>
                <a:latin typeface="Gadugi" panose="020B0502040204020203" pitchFamily="34" charset="0"/>
              </a:rPr>
              <a:t>Input Non-JD Student Data</a:t>
            </a:r>
            <a:endParaRPr lang="en-US" sz="3600" b="1" dirty="0">
              <a:solidFill>
                <a:srgbClr val="6C2826"/>
              </a:solidFill>
              <a:latin typeface="Gadugi" panose="020B0502040204020203" pitchFamily="34" charset="0"/>
            </a:endParaRPr>
          </a:p>
        </p:txBody>
      </p:sp>
      <p:sp>
        <p:nvSpPr>
          <p:cNvPr id="3" name="Content Placeholder 2"/>
          <p:cNvSpPr>
            <a:spLocks noGrp="1"/>
          </p:cNvSpPr>
          <p:nvPr>
            <p:ph idx="1"/>
          </p:nvPr>
        </p:nvSpPr>
        <p:spPr/>
        <p:txBody>
          <a:bodyPr>
            <a:normAutofit fontScale="92500"/>
          </a:bodyPr>
          <a:lstStyle/>
          <a:p>
            <a:r>
              <a:rPr lang="en-US" dirty="0" smtClean="0"/>
              <a:t>From the example shown, you can see that the non-JD student would have received a B+ had they been graded on the same curve as the JD students. </a:t>
            </a:r>
            <a:endParaRPr lang="en-US" dirty="0"/>
          </a:p>
          <a:p>
            <a:endParaRPr lang="en-US" dirty="0" smtClean="0"/>
          </a:p>
          <a:p>
            <a:r>
              <a:rPr lang="en-US" dirty="0" smtClean="0"/>
              <a:t>You can now follow the guidelines from the non-JD grading memo to determine what final grade to assign your non-JD students.</a:t>
            </a:r>
          </a:p>
          <a:p>
            <a:pPr lvl="1"/>
            <a:r>
              <a:rPr lang="en-US" dirty="0" smtClean="0">
                <a:hlinkClick r:id="rId3"/>
              </a:rPr>
              <a:t>http://www.lls.edu/site/officeoftheregistrar/grading/</a:t>
            </a:r>
            <a:r>
              <a:rPr lang="en-US" dirty="0" smtClean="0"/>
              <a:t> </a:t>
            </a:r>
          </a:p>
        </p:txBody>
      </p:sp>
      <p:pic>
        <p:nvPicPr>
          <p:cNvPr id="174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7328" y="3717471"/>
            <a:ext cx="8458200"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6532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l"/>
            <a:r>
              <a:rPr lang="en-US" sz="3600" b="1" dirty="0" smtClean="0">
                <a:solidFill>
                  <a:srgbClr val="6C2826"/>
                </a:solidFill>
                <a:latin typeface="Gadugi" panose="020B0502040204020203" pitchFamily="34" charset="0"/>
              </a:rPr>
              <a:t>Complete Grading for JD Students</a:t>
            </a:r>
            <a:endParaRPr lang="en-US" sz="3600" b="1" dirty="0">
              <a:solidFill>
                <a:srgbClr val="6C2826"/>
              </a:solidFill>
              <a:latin typeface="Gadugi" panose="020B0502040204020203" pitchFamily="34" charset="0"/>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382486"/>
            <a:ext cx="7162800" cy="54114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605723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l"/>
            <a:r>
              <a:rPr lang="en-US" sz="3600" b="1" dirty="0" smtClean="0">
                <a:solidFill>
                  <a:srgbClr val="6C2826"/>
                </a:solidFill>
                <a:latin typeface="Gadugi" panose="020B0502040204020203" pitchFamily="34" charset="0"/>
              </a:rPr>
              <a:t>Open </a:t>
            </a:r>
            <a:r>
              <a:rPr lang="en-US" sz="3600" b="1" dirty="0" err="1" smtClean="0">
                <a:solidFill>
                  <a:srgbClr val="6C2826"/>
                </a:solidFill>
                <a:latin typeface="Gadugi" panose="020B0502040204020203" pitchFamily="34" charset="0"/>
              </a:rPr>
              <a:t>EasyNorm</a:t>
            </a:r>
            <a:r>
              <a:rPr lang="en-US" sz="3600" b="1" dirty="0" smtClean="0">
                <a:solidFill>
                  <a:srgbClr val="6C2826"/>
                </a:solidFill>
                <a:latin typeface="Gadugi" panose="020B0502040204020203" pitchFamily="34" charset="0"/>
              </a:rPr>
              <a:t> Lite</a:t>
            </a:r>
            <a:endParaRPr lang="en-US" sz="3600" b="1" dirty="0">
              <a:solidFill>
                <a:srgbClr val="6C2826"/>
              </a:solidFill>
              <a:latin typeface="Gadugi" panose="020B0502040204020203" pitchFamily="34" charset="0"/>
            </a:endParaRPr>
          </a:p>
        </p:txBody>
      </p:sp>
      <p:sp>
        <p:nvSpPr>
          <p:cNvPr id="3" name="Content Placeholder 2"/>
          <p:cNvSpPr>
            <a:spLocks noGrp="1"/>
          </p:cNvSpPr>
          <p:nvPr>
            <p:ph idx="1"/>
          </p:nvPr>
        </p:nvSpPr>
        <p:spPr/>
        <p:txBody>
          <a:bodyPr/>
          <a:lstStyle/>
          <a:p>
            <a:r>
              <a:rPr lang="en-US" dirty="0" smtClean="0"/>
              <a:t>Now that you have completed your grading for JD students, you can now open </a:t>
            </a:r>
            <a:r>
              <a:rPr lang="en-US" dirty="0" err="1" smtClean="0"/>
              <a:t>EasyNorm</a:t>
            </a:r>
            <a:r>
              <a:rPr lang="en-US" dirty="0" smtClean="0"/>
              <a:t> Lite.</a:t>
            </a:r>
            <a:endParaRPr lang="en-US"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688771"/>
            <a:ext cx="6538913" cy="3189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24158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l"/>
            <a:r>
              <a:rPr lang="en-US" sz="3600" b="1" dirty="0" smtClean="0">
                <a:solidFill>
                  <a:srgbClr val="6C2826"/>
                </a:solidFill>
                <a:latin typeface="Gadugi" panose="020B0502040204020203" pitchFamily="34" charset="0"/>
              </a:rPr>
              <a:t>Copy Student Info and Scores</a:t>
            </a:r>
            <a:endParaRPr lang="en-US" sz="3600" b="1" dirty="0">
              <a:solidFill>
                <a:srgbClr val="6C2826"/>
              </a:solidFill>
              <a:latin typeface="Gadugi" panose="020B0502040204020203" pitchFamily="34" charset="0"/>
            </a:endParaRPr>
          </a:p>
        </p:txBody>
      </p:sp>
      <p:sp>
        <p:nvSpPr>
          <p:cNvPr id="3" name="Content Placeholder 2"/>
          <p:cNvSpPr>
            <a:spLocks noGrp="1"/>
          </p:cNvSpPr>
          <p:nvPr>
            <p:ph idx="1"/>
          </p:nvPr>
        </p:nvSpPr>
        <p:spPr/>
        <p:txBody>
          <a:bodyPr/>
          <a:lstStyle/>
          <a:p>
            <a:r>
              <a:rPr lang="en-US" dirty="0" smtClean="0"/>
              <a:t>Select all of the student info and scores by highlighting all of the cells from the first name/student ID from your JD </a:t>
            </a:r>
            <a:r>
              <a:rPr lang="en-US" dirty="0" err="1" smtClean="0"/>
              <a:t>Easynorm</a:t>
            </a:r>
            <a:r>
              <a:rPr lang="en-US" dirty="0" smtClean="0"/>
              <a:t> through the last score of your last student.</a:t>
            </a:r>
          </a:p>
          <a:p>
            <a:r>
              <a:rPr lang="en-US" dirty="0" smtClean="0"/>
              <a:t>Copy the data by pressing </a:t>
            </a:r>
            <a:r>
              <a:rPr lang="en-US" dirty="0" err="1" smtClean="0"/>
              <a:t>Ctrl+C</a:t>
            </a:r>
            <a:r>
              <a:rPr lang="en-US" dirty="0" smtClean="0"/>
              <a:t> or hitting the       </a:t>
            </a:r>
          </a:p>
          <a:p>
            <a:pPr marL="0" indent="0">
              <a:buNone/>
            </a:pPr>
            <a:r>
              <a:rPr lang="en-US" dirty="0"/>
              <a:t>	</a:t>
            </a:r>
            <a:r>
              <a:rPr lang="en-US" dirty="0" smtClean="0"/>
              <a:t> button on the top menu.</a:t>
            </a:r>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4382861"/>
            <a:ext cx="504825" cy="257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51866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l"/>
            <a:r>
              <a:rPr lang="en-US" sz="3600" b="1" dirty="0" smtClean="0">
                <a:solidFill>
                  <a:srgbClr val="6C2826"/>
                </a:solidFill>
                <a:latin typeface="Gadugi" panose="020B0502040204020203" pitchFamily="34" charset="0"/>
              </a:rPr>
              <a:t>Copy Student Info and Scores</a:t>
            </a:r>
            <a:endParaRPr lang="en-US" sz="3600" b="1" dirty="0">
              <a:solidFill>
                <a:srgbClr val="6C2826"/>
              </a:solidFill>
              <a:latin typeface="Gadugi" panose="020B0502040204020203" pitchFamily="34" charset="0"/>
            </a:endParaRP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8437" y="1347788"/>
            <a:ext cx="3667125" cy="5400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72285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l"/>
            <a:r>
              <a:rPr lang="en-US" sz="3600" b="1" dirty="0" smtClean="0">
                <a:solidFill>
                  <a:srgbClr val="6C2826"/>
                </a:solidFill>
                <a:latin typeface="Gadugi" panose="020B0502040204020203" pitchFamily="34" charset="0"/>
              </a:rPr>
              <a:t>Copy Student Info and Scores</a:t>
            </a:r>
            <a:endParaRPr lang="en-US" sz="3600" b="1" dirty="0">
              <a:solidFill>
                <a:srgbClr val="6C2826"/>
              </a:solidFill>
              <a:latin typeface="Gadugi" panose="020B0502040204020203" pitchFamily="34" charset="0"/>
            </a:endParaRP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8437" y="1347788"/>
            <a:ext cx="3667125" cy="5400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38436" y="1347788"/>
            <a:ext cx="3667125" cy="5400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93996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l"/>
            <a:r>
              <a:rPr lang="en-US" sz="3600" b="1" dirty="0" smtClean="0">
                <a:solidFill>
                  <a:srgbClr val="6C2826"/>
                </a:solidFill>
                <a:latin typeface="Gadugi" panose="020B0502040204020203" pitchFamily="34" charset="0"/>
              </a:rPr>
              <a:t>Copy Student Info and Scores</a:t>
            </a:r>
            <a:endParaRPr lang="en-US" sz="3600" b="1" dirty="0">
              <a:solidFill>
                <a:srgbClr val="6C2826"/>
              </a:solidFill>
              <a:latin typeface="Gadugi" panose="020B0502040204020203" pitchFamily="34" charset="0"/>
            </a:endParaRP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8437" y="1347788"/>
            <a:ext cx="3667125" cy="5400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38436" y="1347788"/>
            <a:ext cx="3667125" cy="5400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19386" y="1347788"/>
            <a:ext cx="3686175" cy="5400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75430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l"/>
            <a:r>
              <a:rPr lang="en-US" sz="3600" b="1" dirty="0" smtClean="0">
                <a:solidFill>
                  <a:srgbClr val="6C2826"/>
                </a:solidFill>
                <a:latin typeface="Gadugi" panose="020B0502040204020203" pitchFamily="34" charset="0"/>
              </a:rPr>
              <a:t>Paste Student Info and Scores</a:t>
            </a:r>
            <a:endParaRPr lang="en-US" sz="3600" b="1" dirty="0">
              <a:solidFill>
                <a:srgbClr val="6C2826"/>
              </a:solidFill>
              <a:latin typeface="Gadugi" panose="020B0502040204020203" pitchFamily="34" charset="0"/>
            </a:endParaRPr>
          </a:p>
        </p:txBody>
      </p:sp>
      <p:sp>
        <p:nvSpPr>
          <p:cNvPr id="3" name="Content Placeholder 2"/>
          <p:cNvSpPr>
            <a:spLocks noGrp="1"/>
          </p:cNvSpPr>
          <p:nvPr>
            <p:ph idx="1"/>
          </p:nvPr>
        </p:nvSpPr>
        <p:spPr/>
        <p:txBody>
          <a:bodyPr/>
          <a:lstStyle/>
          <a:p>
            <a:r>
              <a:rPr lang="en-US" dirty="0" smtClean="0"/>
              <a:t>Now paste the data into </a:t>
            </a:r>
            <a:r>
              <a:rPr lang="en-US" dirty="0" err="1" smtClean="0"/>
              <a:t>EasyNorm</a:t>
            </a:r>
            <a:r>
              <a:rPr lang="en-US" dirty="0" smtClean="0"/>
              <a:t> Lite.</a:t>
            </a:r>
          </a:p>
          <a:p>
            <a:r>
              <a:rPr lang="en-US" dirty="0" smtClean="0"/>
              <a:t>Select the first cell on the far left in the column labeled ‘EXAM NO’.</a:t>
            </a:r>
          </a:p>
          <a:p>
            <a:r>
              <a:rPr lang="en-US" dirty="0" smtClean="0"/>
              <a:t>Press </a:t>
            </a:r>
            <a:r>
              <a:rPr lang="en-US" dirty="0" err="1" smtClean="0"/>
              <a:t>Ctrl+V</a:t>
            </a:r>
            <a:r>
              <a:rPr lang="en-US" dirty="0" smtClean="0"/>
              <a:t> or hit the         button on the top menu.</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276600"/>
            <a:ext cx="447675" cy="504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878850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489</Words>
  <Application>Microsoft Office PowerPoint</Application>
  <PresentationFormat>On-screen Show (4:3)</PresentationFormat>
  <Paragraphs>40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Grading Non-JD Students with EasyNorm Lite</vt:lpstr>
      <vt:lpstr>Complete Grading for JD Students</vt:lpstr>
      <vt:lpstr>Complete Grading for JD Students</vt:lpstr>
      <vt:lpstr>Open EasyNorm Lite</vt:lpstr>
      <vt:lpstr>Copy Student Info and Scores</vt:lpstr>
      <vt:lpstr>Copy Student Info and Scores</vt:lpstr>
      <vt:lpstr>Copy Student Info and Scores</vt:lpstr>
      <vt:lpstr>Copy Student Info and Scores</vt:lpstr>
      <vt:lpstr>Paste Student Info and Scores</vt:lpstr>
      <vt:lpstr>Paste Student Info and Scores</vt:lpstr>
      <vt:lpstr>Paste Student Info and Scores</vt:lpstr>
      <vt:lpstr>Input Weights &amp; Mean / Std Dev</vt:lpstr>
      <vt:lpstr>Input Weights &amp; Mean / Std Dev</vt:lpstr>
      <vt:lpstr>Input Weights &amp; Mean / Std Dev</vt:lpstr>
      <vt:lpstr>Input Weights &amp; Mean / Std Dev</vt:lpstr>
      <vt:lpstr>Input Weights &amp; Mean / Std Dev</vt:lpstr>
      <vt:lpstr>Input Weights &amp; Mean / Std Dev</vt:lpstr>
      <vt:lpstr>Input Non-JD Student Data</vt:lpstr>
      <vt:lpstr>Input Non-JD Student Data</vt:lpstr>
      <vt:lpstr>Input Non-JD Student Data</vt:lpstr>
      <vt:lpstr>Input Non-JD Student Data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Grading Non-JD Students with EasyNorm Lite</dc:title>
  <dc:creator>Justin Melchor</dc:creator>
  <cp:lastModifiedBy>Justin Melchor</cp:lastModifiedBy>
  <cp:revision>9</cp:revision>
  <dcterms:created xsi:type="dcterms:W3CDTF">2016-07-21T17:11:04Z</dcterms:created>
  <dcterms:modified xsi:type="dcterms:W3CDTF">2016-07-21T18:39:34Z</dcterms:modified>
</cp:coreProperties>
</file>